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8"/>
  </p:notesMasterIdLst>
  <p:handoutMasterIdLst>
    <p:handoutMasterId r:id="rId9"/>
  </p:handoutMasterIdLst>
  <p:sldIdLst>
    <p:sldId id="258" r:id="rId5"/>
    <p:sldId id="439" r:id="rId6"/>
    <p:sldId id="441" r:id="rId7"/>
  </p:sldIdLst>
  <p:sldSz cx="12192000" cy="6858000"/>
  <p:notesSz cx="6858000" cy="9144000"/>
  <p:embeddedFontLst>
    <p:embeddedFont>
      <p:font typeface="Avenir Next LT Pro" panose="020B0504020202020204" pitchFamily="34" charset="0"/>
      <p:regular r:id="rId10"/>
      <p:bold r:id="rId11"/>
      <p:italic r:id="rId12"/>
      <p:boldItalic r:id="rId13"/>
    </p:embeddedFont>
    <p:embeddedFont>
      <p:font typeface="Avenir Next LT Pro Demi" panose="020B0704020202020204" pitchFamily="34" charset="0"/>
      <p:regular r:id="rId14"/>
      <p:bold r:id="rId15"/>
      <p:italic r:id="rId16"/>
      <p:boldItalic r:id="rId17"/>
    </p:embeddedFont>
    <p:embeddedFont>
      <p:font typeface="Mercury Display" panose="020B0604020202020204"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02"/>
  </p:normalViewPr>
  <p:slideViewPr>
    <p:cSldViewPr snapToGrid="0" showGuides="1">
      <p:cViewPr varScale="1">
        <p:scale>
          <a:sx n="70" d="100"/>
          <a:sy n="70" d="100"/>
        </p:scale>
        <p:origin x="536" y="5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8/7/2024</a:t>
            </a:fld>
            <a:endParaRPr lang="en-US" dirty="0"/>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dirty="0"/>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8/7/2024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dirty="0"/>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8/7/2024</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dirty="0"/>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8/7/2024</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dirty="0"/>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8/7/2024</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dirty="0"/>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8/7/2024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dirty="0"/>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dirty="0"/>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dirty="0"/>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dirty="0"/>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dirty="0"/>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dirty="0"/>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dirty="0"/>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dirty="0"/>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dirty="0"/>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dirty="0"/>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dirty="0"/>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dirty="0"/>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dirty="0"/>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8/7/2024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dirty="0"/>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dirty="0"/>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dirty="0"/>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8/7/2024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dirty="0"/>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8/7/2024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dirty="0"/>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dirty="0"/>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dirty="0"/>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dirty="0"/>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dirty="0"/>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dirty="0"/>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dirty="0"/>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dirty="0"/>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dirty="0"/>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dirty="0"/>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dirty="0"/>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dirty="0"/>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dirty="0"/>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dirty="0"/>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dirty="0"/>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dirty="0"/>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8/7/2024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dirty="0"/>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dirty="0"/>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dirty="0"/>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dirty="0"/>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dirty="0"/>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dirty="0"/>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dirty="0"/>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dirty="0"/>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dirty="0"/>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dirty="0"/>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dirty="0"/>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dirty="0"/>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dirty="0"/>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dirty="0"/>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dirty="0"/>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dirty="0"/>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dirty="0"/>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dirty="0"/>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dirty="0"/>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dirty="0"/>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dirty="0"/>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dirty="0"/>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8/7/2024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haney.walter@thebridge.com" TargetMode="External"/><Relationship Id="rId2" Type="http://schemas.openxmlformats.org/officeDocument/2006/relationships/image" Target="../media/image15.jp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0.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0" y="497814"/>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Alissa Volpi</a:t>
            </a:r>
            <a:br>
              <a:rPr lang="en-US" sz="3200" b="1" dirty="0">
                <a:latin typeface="Avenir Black" panose="02000503020000020003" pitchFamily="2" charset="0"/>
              </a:rPr>
            </a:br>
            <a:r>
              <a:rPr lang="en-US" sz="1600" dirty="0">
                <a:solidFill>
                  <a:schemeClr val="tx2"/>
                </a:solidFill>
                <a:latin typeface="+mn-lt"/>
              </a:rPr>
              <a:t>Senior Consultant </a:t>
            </a:r>
          </a:p>
          <a:p>
            <a:r>
              <a:rPr lang="en-US" sz="1600" dirty="0">
                <a:solidFill>
                  <a:schemeClr val="tx2"/>
                </a:solidFill>
                <a:latin typeface="+mn-lt"/>
              </a:rPr>
              <a:t>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3986212"/>
            <a:ext cx="3324225" cy="2708434"/>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i="0" dirty="0">
                <a:solidFill>
                  <a:schemeClr val="tx1">
                    <a:lumMod val="50000"/>
                    <a:lumOff val="50000"/>
                  </a:schemeClr>
                </a:solidFill>
              </a:rPr>
              <a:t>Supply Chain Process Optimization, Strategic Planning and Implementation, Organizational Alignment, Cross-Functional Collaboration,</a:t>
            </a:r>
            <a:r>
              <a:rPr lang="en-US" sz="1100" dirty="0">
                <a:solidFill>
                  <a:schemeClr val="tx1">
                    <a:lumMod val="50000"/>
                    <a:lumOff val="50000"/>
                  </a:schemeClr>
                </a:solidFill>
              </a:rPr>
              <a:t> Change Management, Sourcing, Contracting, Vendor Management, Risk Management, Project Management, and Technology Integration.</a:t>
            </a:r>
          </a:p>
          <a:p>
            <a:endParaRPr lang="en-US" sz="1100" i="0" dirty="0"/>
          </a:p>
          <a:p>
            <a:r>
              <a:rPr lang="en-US" sz="1100" i="0" dirty="0">
                <a:solidFill>
                  <a:schemeClr val="tx2"/>
                </a:solidFill>
                <a:latin typeface="+mj-lt"/>
              </a:rPr>
              <a:t>Qualifications</a:t>
            </a:r>
            <a:endParaRPr lang="en-US" sz="1100" i="0" dirty="0"/>
          </a:p>
          <a:p>
            <a:r>
              <a:rPr lang="en-US" sz="1100" dirty="0">
                <a:solidFill>
                  <a:schemeClr val="tx1">
                    <a:lumMod val="50000"/>
                    <a:lumOff val="50000"/>
                  </a:schemeClr>
                </a:solidFill>
              </a:rPr>
              <a:t>Experienced consultant that partners with the customer to </a:t>
            </a:r>
            <a:r>
              <a:rPr lang="en-US" sz="1100" i="0" dirty="0">
                <a:solidFill>
                  <a:schemeClr val="tx1">
                    <a:lumMod val="50000"/>
                    <a:lumOff val="50000"/>
                  </a:schemeClr>
                </a:solidFill>
              </a:rPr>
              <a:t>drive efficiency, enhance quality, and optimizing processes across healthcare supply chain operations. Expertise in strategic planning, organizational alignment, change management, and implementing innovative solutions to achieve operational excellence and industry standards.</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422188"/>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Healthcare</a:t>
            </a:r>
            <a:r>
              <a:rPr lang="en-US" sz="1100" dirty="0">
                <a:solidFill>
                  <a:schemeClr val="tx1">
                    <a:lumMod val="50000"/>
                    <a:lumOff val="50000"/>
                  </a:schemeClr>
                </a:solidFill>
              </a:rPr>
              <a:t> | Supply Chain | Pharmaceuticals | Technology | Real Estate | Start-Up Operations</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1933021"/>
            <a:ext cx="3324224" cy="1800493"/>
          </a:xfrm>
          <a:prstGeom prst="rect">
            <a:avLst/>
          </a:prstGeom>
          <a:noFill/>
        </p:spPr>
        <p:txBody>
          <a:bodyPr wrap="square" lIns="0" tIns="0" rIns="0" bIns="0" rtlCol="0">
            <a:spAutoFit/>
          </a:bodyPr>
          <a:lstStyle/>
          <a:p>
            <a:r>
              <a:rPr lang="en-US" sz="1300" dirty="0">
                <a:solidFill>
                  <a:schemeClr val="tx2"/>
                </a:solidFill>
                <a:latin typeface="Avenir Book" panose="02000503020000020003" pitchFamily="2" charset="0"/>
              </a:rPr>
              <a:t>Alissa, a dedicated and innovative Supply Chain professional, joined The Bridge in August 2024 with 14+ years experience and a proven track record in Healthcare Supply Chain strategy, transformation, process automation/streamlining, change management, risk management, sourcing and contracting. Partners with clients to achieve their goals through collaborative relationships and tailored solutions.</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rotWithShape="1">
          <a:blip r:embed="rId2"/>
          <a:srcRect t="7265" b="26063"/>
          <a:stretch/>
        </p:blipFill>
        <p:spPr>
          <a:xfrm>
            <a:off x="1146174" y="518007"/>
            <a:ext cx="1336675" cy="1336675"/>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3813101"/>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a:hlinkClick r:id="rId3"/>
              </a:rPr>
              <a:t>a</a:t>
            </a:r>
            <a:r>
              <a:rPr lang="en-US" sz="1100" b="0" i="0" kern="1200" dirty="0">
                <a:solidFill>
                  <a:schemeClr val="tx1"/>
                </a:solidFill>
                <a:hlinkClick r:id="rId3"/>
              </a:rPr>
              <a:t>lissa.volpi@thebridge.com</a:t>
            </a:r>
            <a:r>
              <a:rPr lang="en-US" sz="1100" b="0" i="0" kern="1200" dirty="0">
                <a:solidFill>
                  <a:schemeClr val="tx1"/>
                </a:solidFill>
              </a:rPr>
              <a:t> </a:t>
            </a: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a:t>
            </a:r>
            <a:r>
              <a:rPr lang="en-US" sz="1100" dirty="0"/>
              <a:t>303</a:t>
            </a:r>
            <a:r>
              <a:rPr lang="en-US" sz="1100" b="0" i="0" dirty="0"/>
              <a:t>) 910-5594</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338554"/>
          </a:xfrm>
          <a:prstGeom prst="rect">
            <a:avLst/>
          </a:prstGeom>
          <a:noFill/>
        </p:spPr>
        <p:txBody>
          <a:bodyPr wrap="square" lIns="0" tIns="0" rIns="0" bIns="0" rtlCol="0">
            <a:spAutoFit/>
          </a:bodyPr>
          <a:lstStyle/>
          <a:p>
            <a:r>
              <a:rPr lang="en-US" sz="1100" dirty="0">
                <a:latin typeface="+mj-lt"/>
              </a:rPr>
              <a:t>Location</a:t>
            </a:r>
          </a:p>
          <a:p>
            <a:r>
              <a:rPr lang="en-US" sz="1100" b="0" i="0" dirty="0"/>
              <a:t>Parker, Colorado</a:t>
            </a:r>
          </a:p>
        </p:txBody>
      </p:sp>
      <p:sp>
        <p:nvSpPr>
          <p:cNvPr id="25" name="TextBox 24">
            <a:extLst>
              <a:ext uri="{FF2B5EF4-FFF2-40B4-BE49-F238E27FC236}">
                <a16:creationId xmlns:a16="http://schemas.microsoft.com/office/drawing/2014/main" id="{0493F3E1-73D2-A8EB-2032-61E0002D9A87}"/>
              </a:ext>
            </a:extLst>
          </p:cNvPr>
          <p:cNvSpPr txBox="1"/>
          <p:nvPr/>
        </p:nvSpPr>
        <p:spPr>
          <a:xfrm>
            <a:off x="5156993" y="2930516"/>
            <a:ext cx="6684961" cy="3893374"/>
          </a:xfrm>
          <a:prstGeom prst="rect">
            <a:avLst/>
          </a:prstGeom>
          <a:noFill/>
        </p:spPr>
        <p:txBody>
          <a:bodyPr wrap="square" lIns="0" tIns="0" rIns="0" bIns="0" rtlCol="0">
            <a:spAutoFit/>
          </a:bodyPr>
          <a:lstStyle/>
          <a:p>
            <a:r>
              <a:rPr lang="en-US" sz="1100" i="0" dirty="0">
                <a:solidFill>
                  <a:schemeClr val="tx2"/>
                </a:solidFill>
                <a:latin typeface="+mj-lt"/>
              </a:rPr>
              <a:t>Healthcare Sr. Consultant - </a:t>
            </a:r>
            <a:r>
              <a:rPr lang="en-US" sz="1100" b="1" i="0" dirty="0">
                <a:solidFill>
                  <a:schemeClr val="tx2"/>
                </a:solidFill>
                <a:latin typeface="+mj-lt"/>
              </a:rPr>
              <a:t>Memorial Sloan Kettering Cancer Center, MD Anderson, Intermountain Healthcare, Intalere, Oregon Health Sciences University</a:t>
            </a:r>
            <a:endParaRPr lang="en-US" sz="1100" dirty="0">
              <a:solidFill>
                <a:schemeClr val="tx1">
                  <a:lumMod val="50000"/>
                  <a:lumOff val="50000"/>
                </a:schemeClr>
              </a:solidFill>
            </a:endParaRPr>
          </a:p>
          <a:p>
            <a:pPr marL="171450" indent="-171450">
              <a:buFont typeface="Arial" panose="020B0604020202020204" pitchFamily="34" charset="0"/>
              <a:buChar char="•"/>
            </a:pPr>
            <a:endParaRPr lang="en-US" sz="90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50000"/>
                    <a:lumOff val="50000"/>
                  </a:schemeClr>
                </a:solidFill>
              </a:rPr>
              <a:t>Led comprehensive Supply Chain transformation initiatives, focusing on strategic direction, organizational alignment, role assessment, sourcing methodology, technology implementation, procurement standardization, and procedure/policy development to improve operational efficiencies and reduce costs.</a:t>
            </a:r>
          </a:p>
          <a:p>
            <a:pPr marL="171450" indent="-171450">
              <a:buFont typeface="Arial" panose="020B0604020202020204" pitchFamily="34" charset="0"/>
              <a:buChar char="•"/>
            </a:pPr>
            <a:r>
              <a:rPr lang="en-US" sz="1100" dirty="0">
                <a:solidFill>
                  <a:schemeClr val="tx1">
                    <a:lumMod val="50000"/>
                    <a:lumOff val="50000"/>
                  </a:schemeClr>
                </a:solidFill>
              </a:rPr>
              <a:t>Designed &amp; led comprehensive training programs focused on Sourcing Methodology &amp; Supply Chain Management in the healthcare sector</a:t>
            </a:r>
          </a:p>
          <a:p>
            <a:pPr marL="171450" indent="-171450">
              <a:buFont typeface="Arial" panose="020B0604020202020204" pitchFamily="34" charset="0"/>
              <a:buChar char="•"/>
            </a:pPr>
            <a:r>
              <a:rPr lang="en-US" sz="1100" dirty="0">
                <a:solidFill>
                  <a:schemeClr val="tx1">
                    <a:lumMod val="50000"/>
                    <a:lumOff val="50000"/>
                  </a:schemeClr>
                </a:solidFill>
              </a:rPr>
              <a:t>Specialize in sourcing &amp; contracting strategy to seamlessly assist clients and deliver on customer satisfaction, defined improvement policies/procedures and cost reduction.</a:t>
            </a:r>
          </a:p>
          <a:p>
            <a:pPr marL="171450" indent="-171450">
              <a:buFont typeface="Arial" panose="020B0604020202020204" pitchFamily="34" charset="0"/>
              <a:buChar char="•"/>
            </a:pPr>
            <a:r>
              <a:rPr lang="en-US" sz="1100" dirty="0">
                <a:solidFill>
                  <a:schemeClr val="tx1">
                    <a:lumMod val="50000"/>
                    <a:lumOff val="50000"/>
                  </a:schemeClr>
                </a:solidFill>
              </a:rPr>
              <a:t>Designed and delivered tailored training courses on Supplier Relationship &amp; Customer Relationship Management Programs, including business guidelines, scorecards, and governance policies.</a:t>
            </a:r>
          </a:p>
          <a:p>
            <a:pPr marL="171450" indent="-171450">
              <a:buFont typeface="Arial" panose="020B0604020202020204" pitchFamily="34" charset="0"/>
              <a:buChar char="•"/>
            </a:pPr>
            <a:r>
              <a:rPr lang="en-US" sz="1100" dirty="0">
                <a:solidFill>
                  <a:schemeClr val="tx1">
                    <a:lumMod val="50000"/>
                    <a:lumOff val="50000"/>
                  </a:schemeClr>
                </a:solidFill>
              </a:rPr>
              <a:t>Wrote sourcing procedures to align with methodology, drive operational efficiency and ensure compliance with industry standards and non-Supply Chain policies.</a:t>
            </a:r>
          </a:p>
          <a:p>
            <a:pPr marL="171450" indent="-171450">
              <a:buFont typeface="Arial" panose="020B0604020202020204" pitchFamily="34" charset="0"/>
              <a:buChar char="•"/>
            </a:pPr>
            <a:r>
              <a:rPr lang="en-US" sz="1100" dirty="0">
                <a:solidFill>
                  <a:schemeClr val="tx1">
                    <a:lumMod val="50000"/>
                    <a:lumOff val="50000"/>
                  </a:schemeClr>
                </a:solidFill>
              </a:rPr>
              <a:t>Developed and conducted risk assessments for supply chain to identify and mitigate risk.</a:t>
            </a:r>
          </a:p>
          <a:p>
            <a:pPr marL="171450" indent="-171450">
              <a:buFont typeface="Arial" panose="020B0604020202020204" pitchFamily="34" charset="0"/>
              <a:buChar char="•"/>
            </a:pPr>
            <a:r>
              <a:rPr lang="en-US" sz="1100" dirty="0">
                <a:solidFill>
                  <a:schemeClr val="tx1">
                    <a:lumMod val="50000"/>
                    <a:lumOff val="50000"/>
                  </a:schemeClr>
                </a:solidFill>
              </a:rPr>
              <a:t>Led cross-functional teams in establishing best practices, policies, and methodologies using advanced project and change management practices.</a:t>
            </a:r>
          </a:p>
          <a:p>
            <a:pPr marL="171450" indent="-171450">
              <a:buFont typeface="Arial" panose="020B0604020202020204" pitchFamily="34" charset="0"/>
              <a:buChar char="•"/>
            </a:pPr>
            <a:r>
              <a:rPr lang="en-US" sz="1100" dirty="0">
                <a:solidFill>
                  <a:schemeClr val="tx1">
                    <a:lumMod val="50000"/>
                    <a:lumOff val="50000"/>
                  </a:schemeClr>
                </a:solidFill>
              </a:rPr>
              <a:t>Extensive experience with business modeling, process design/documentation, lifecycle artifact development and creation of training materials/curriculum.</a:t>
            </a:r>
          </a:p>
          <a:p>
            <a:pPr marL="171450" indent="-171450">
              <a:buFont typeface="Arial" panose="020B0604020202020204" pitchFamily="34" charset="0"/>
              <a:buChar char="•"/>
            </a:pPr>
            <a:r>
              <a:rPr lang="en-US" sz="1100" dirty="0">
                <a:solidFill>
                  <a:schemeClr val="tx1">
                    <a:lumMod val="50000"/>
                    <a:lumOff val="50000"/>
                  </a:schemeClr>
                </a:solidFill>
              </a:rPr>
              <a:t>Demonstrated ability to partner with clients to accomplish their goals which includes achieving savings, develop and execute on strategic plans, and ensure delivery consistency across all supply chain functions.</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Tree>
    <p:extLst>
      <p:ext uri="{BB962C8B-B14F-4D97-AF65-F5344CB8AC3E}">
        <p14:creationId xmlns:p14="http://schemas.microsoft.com/office/powerpoint/2010/main" val="69900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Alissa Volpi</a:t>
            </a:r>
            <a:br>
              <a:rPr lang="en-US" sz="2600" b="1" dirty="0">
                <a:latin typeface="Avenir Black" panose="02000503020000020003" pitchFamily="2" charset="0"/>
              </a:rPr>
            </a:br>
            <a:r>
              <a:rPr lang="en-US" sz="2600" dirty="0">
                <a:solidFill>
                  <a:schemeClr val="tx2"/>
                </a:solidFill>
              </a:rPr>
              <a:t>Senior Consultant</a:t>
            </a: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360874"/>
            <a:ext cx="5928361" cy="4154984"/>
          </a:xfrm>
          <a:prstGeom prst="rect">
            <a:avLst/>
          </a:prstGeom>
          <a:noFill/>
        </p:spPr>
        <p:txBody>
          <a:bodyPr wrap="square" lIns="0" tIns="0" rIns="0" bIns="0" rtlCol="0">
            <a:spAutoFit/>
          </a:bodyPr>
          <a:lstStyle/>
          <a:p>
            <a:r>
              <a:rPr lang="en-US" sz="2700" b="0" i="0" dirty="0">
                <a:solidFill>
                  <a:schemeClr val="tx2"/>
                </a:solidFill>
                <a:latin typeface="Avenir Book" panose="02000503020000020003" pitchFamily="2" charset="0"/>
              </a:rPr>
              <a:t>Alissa, a dedicated and innovative Supply Chain professional, joined The Bridge in August 2024 with 14+ years experience and a proven track record in Healthcare Supply Chain Strategy, transformation, process automation/streamlining, change management, risk management, sourcing and contracting. Partners with clients to achieve their goals through collaborative relationships and tailored solutions.</a:t>
            </a:r>
          </a:p>
        </p:txBody>
      </p:sp>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dirty="0">
                <a:latin typeface="+mj-lt"/>
              </a:rPr>
              <a:t>Email</a:t>
            </a:r>
          </a:p>
          <a:p>
            <a:r>
              <a:rPr lang="en-US" sz="1200" dirty="0"/>
              <a:t>Alissa.volpi@thebridge.com</a:t>
            </a: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dirty="0">
                <a:latin typeface="+mj-lt"/>
              </a:rPr>
              <a:t>Mobile</a:t>
            </a:r>
            <a:r>
              <a:rPr lang="en-US" sz="1200" i="0" dirty="0"/>
              <a:t> </a:t>
            </a:r>
          </a:p>
          <a:p>
            <a:r>
              <a:rPr lang="en-US" sz="1200" b="0" i="0" dirty="0"/>
              <a:t>(303) 910-5594</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dirty="0">
                <a:latin typeface="+mj-lt"/>
              </a:rPr>
              <a:t>Location</a:t>
            </a:r>
          </a:p>
          <a:p>
            <a:r>
              <a:rPr lang="en-US" sz="1200" b="0" i="0" dirty="0"/>
              <a:t>Parker, Colorado</a:t>
            </a:r>
          </a:p>
          <a:p>
            <a:endParaRPr lang="en-US" sz="1200" b="0" i="0" dirty="0">
              <a:latin typeface="Avenir Book" panose="02000503020000020003" pitchFamily="2" charset="0"/>
            </a:endParaRPr>
          </a:p>
        </p:txBody>
      </p:sp>
      <p:pic>
        <p:nvPicPr>
          <p:cNvPr id="2" name="Picture 1">
            <a:extLst>
              <a:ext uri="{FF2B5EF4-FFF2-40B4-BE49-F238E27FC236}">
                <a16:creationId xmlns:a16="http://schemas.microsoft.com/office/drawing/2014/main" id="{24C08653-0D35-6A24-A3CF-28A6A4844D63}"/>
              </a:ext>
            </a:extLst>
          </p:cNvPr>
          <p:cNvPicPr>
            <a:picLocks noChangeAspect="1"/>
          </p:cNvPicPr>
          <p:nvPr/>
        </p:nvPicPr>
        <p:blipFill>
          <a:blip r:embed="rId2"/>
          <a:srcRect/>
          <a:stretch/>
        </p:blipFill>
        <p:spPr>
          <a:xfrm>
            <a:off x="1146174" y="5068935"/>
            <a:ext cx="438912" cy="438912"/>
          </a:xfrm>
          <a:prstGeom prst="rect">
            <a:avLst/>
          </a:prstGeom>
        </p:spPr>
      </p:pic>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Acceleration</a:t>
            </a:r>
          </a:p>
        </p:txBody>
      </p:sp>
      <p:pic>
        <p:nvPicPr>
          <p:cNvPr id="7" name="Picture 6">
            <a:extLst>
              <a:ext uri="{FF2B5EF4-FFF2-40B4-BE49-F238E27FC236}">
                <a16:creationId xmlns:a16="http://schemas.microsoft.com/office/drawing/2014/main" id="{3E9A772D-7A28-B230-450A-FE67A4690B87}"/>
              </a:ext>
            </a:extLst>
          </p:cNvPr>
          <p:cNvPicPr>
            <a:picLocks noChangeAspect="1"/>
          </p:cNvPicPr>
          <p:nvPr/>
        </p:nvPicPr>
        <p:blipFill>
          <a:blip r:embed="rId3"/>
          <a:stretch>
            <a:fillRect/>
          </a:stretch>
        </p:blipFill>
        <p:spPr>
          <a:xfrm>
            <a:off x="1050711" y="770983"/>
            <a:ext cx="3021722" cy="3021722"/>
          </a:xfrm>
          <a:prstGeom prst="rect">
            <a:avLst/>
          </a:prstGeom>
        </p:spPr>
      </p:pic>
    </p:spTree>
    <p:extLst>
      <p:ext uri="{BB962C8B-B14F-4D97-AF65-F5344CB8AC3E}">
        <p14:creationId xmlns:p14="http://schemas.microsoft.com/office/powerpoint/2010/main" val="372428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6">
            <a:extLst>
              <a:ext uri="{FF2B5EF4-FFF2-40B4-BE49-F238E27FC236}">
                <a16:creationId xmlns:a16="http://schemas.microsoft.com/office/drawing/2014/main" id="{79776AE2-CE5F-9BB6-9B1B-A868C9D92EDF}"/>
              </a:ext>
            </a:extLst>
          </p:cNvPr>
          <p:cNvGraphicFramePr/>
          <p:nvPr/>
        </p:nvGraphicFramePr>
        <p:xfrm>
          <a:off x="3084511" y="821547"/>
          <a:ext cx="6022978" cy="5214906"/>
        </p:xfrm>
        <a:graphic>
          <a:graphicData uri="http://schemas.openxmlformats.org/drawingml/2006/table">
            <a:tbl>
              <a:tblPr firstRow="1" bandRow="1">
                <a:tableStyleId>{5C22544A-7EE6-4342-B048-85BDC9FD1C3A}</a:tableStyleId>
              </a:tblPr>
              <a:tblGrid>
                <a:gridCol w="2018488">
                  <a:extLst>
                    <a:ext uri="{9D8B030D-6E8A-4147-A177-3AD203B41FA5}">
                      <a16:colId xmlns:a16="http://schemas.microsoft.com/office/drawing/2014/main" val="1202454059"/>
                    </a:ext>
                  </a:extLst>
                </a:gridCol>
                <a:gridCol w="2002245">
                  <a:extLst>
                    <a:ext uri="{9D8B030D-6E8A-4147-A177-3AD203B41FA5}">
                      <a16:colId xmlns:a16="http://schemas.microsoft.com/office/drawing/2014/main" val="1133278051"/>
                    </a:ext>
                  </a:extLst>
                </a:gridCol>
                <a:gridCol w="2002245">
                  <a:extLst>
                    <a:ext uri="{9D8B030D-6E8A-4147-A177-3AD203B41FA5}">
                      <a16:colId xmlns:a16="http://schemas.microsoft.com/office/drawing/2014/main" val="3839731111"/>
                    </a:ext>
                  </a:extLst>
                </a:gridCol>
              </a:tblGrid>
              <a:tr h="449231">
                <a:tc>
                  <a:txBody>
                    <a:bodyPr/>
                    <a:lstStyle/>
                    <a:p>
                      <a:endParaRPr lang="en-US" sz="1100" b="0" dirty="0">
                        <a:solidFill>
                          <a:schemeClr val="bg1">
                            <a:lumMod val="85000"/>
                          </a:schemeClr>
                        </a:solidFill>
                        <a:latin typeface="+mn-lt"/>
                      </a:endParaRPr>
                    </a:p>
                  </a:txBody>
                  <a:tcPr marL="137160" marR="137160" marT="137160" marB="1371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US" sz="1100" b="0" dirty="0">
                          <a:solidFill>
                            <a:schemeClr val="bg1">
                              <a:lumMod val="85000"/>
                            </a:schemeClr>
                          </a:solidFill>
                          <a:latin typeface="+mn-lt"/>
                        </a:rPr>
                        <a:t>USE OVER DARK BACKGROUND</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US" sz="1100" b="0" dirty="0">
                          <a:solidFill>
                            <a:schemeClr val="bg1">
                              <a:lumMod val="85000"/>
                            </a:schemeClr>
                          </a:solidFill>
                          <a:latin typeface="+mn-lt"/>
                        </a:rPr>
                        <a:t>USE OVER LIGHT BACKGROUND</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684713714"/>
                  </a:ext>
                </a:extLst>
              </a:tr>
              <a:tr h="953135">
                <a:tc>
                  <a:txBody>
                    <a:bodyPr/>
                    <a:lstStyle/>
                    <a:p>
                      <a:r>
                        <a:rPr lang="en-US" sz="1100" b="0" dirty="0">
                          <a:solidFill>
                            <a:schemeClr val="bg1"/>
                          </a:solidFill>
                          <a:latin typeface="+mn-lt"/>
                        </a:rPr>
                        <a:t>STRATEGY &amp; ADVISORY</a:t>
                      </a:r>
                    </a:p>
                  </a:txBody>
                  <a:tcPr marL="137160" marR="137160" marT="137160" marB="1371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78797006"/>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DATA &amp; AI</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01702646"/>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EXPERIENCES</a:t>
                      </a:r>
                      <a:endParaRPr lang="en-US" sz="1100" b="0" dirty="0">
                        <a:solidFill>
                          <a:schemeClr val="bg1"/>
                        </a:solidFill>
                        <a:latin typeface="+mn-lt"/>
                      </a:endParaRP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955685"/>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CLOUD &amp; PRODUCT</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332683"/>
                  </a:ext>
                </a:extLst>
              </a:tr>
              <a:tr h="953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ACCELERATION</a:t>
                      </a:r>
                    </a:p>
                  </a:txBody>
                  <a:tcPr marL="137160" marR="137160" marT="137160" marB="13716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endParaRPr lang="en-US" sz="1100" b="0" dirty="0">
                        <a:solidFill>
                          <a:schemeClr val="tx1">
                            <a:lumMod val="50000"/>
                            <a:lumOff val="50000"/>
                          </a:schemeClr>
                        </a:solidFill>
                        <a:latin typeface="+mn-lt"/>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39583427"/>
                  </a:ext>
                </a:extLst>
              </a:tr>
            </a:tbl>
          </a:graphicData>
        </a:graphic>
      </p:graphicFrame>
      <p:pic>
        <p:nvPicPr>
          <p:cNvPr id="6" name="Picture 5" descr="A purple and white lines in a circle&#10;&#10;Description automatically generated">
            <a:extLst>
              <a:ext uri="{FF2B5EF4-FFF2-40B4-BE49-F238E27FC236}">
                <a16:creationId xmlns:a16="http://schemas.microsoft.com/office/drawing/2014/main" id="{9C5CD362-36A3-EACE-3CA3-B94356C2A774}"/>
              </a:ext>
            </a:extLst>
          </p:cNvPr>
          <p:cNvPicPr>
            <a:picLocks noChangeAspect="1"/>
          </p:cNvPicPr>
          <p:nvPr/>
        </p:nvPicPr>
        <p:blipFill>
          <a:blip r:embed="rId2"/>
          <a:stretch>
            <a:fillRect/>
          </a:stretch>
        </p:blipFill>
        <p:spPr>
          <a:xfrm>
            <a:off x="5798495" y="5258628"/>
            <a:ext cx="595010" cy="595010"/>
          </a:xfrm>
          <a:prstGeom prst="rect">
            <a:avLst/>
          </a:prstGeom>
        </p:spPr>
      </p:pic>
      <p:pic>
        <p:nvPicPr>
          <p:cNvPr id="7" name="Picture 6" descr="A logo of a company&#10;&#10;Description automatically generated with medium confidence">
            <a:extLst>
              <a:ext uri="{FF2B5EF4-FFF2-40B4-BE49-F238E27FC236}">
                <a16:creationId xmlns:a16="http://schemas.microsoft.com/office/drawing/2014/main" id="{85CB238A-0158-F894-C412-415B133F6CCE}"/>
              </a:ext>
            </a:extLst>
          </p:cNvPr>
          <p:cNvPicPr>
            <a:picLocks noChangeAspect="1"/>
          </p:cNvPicPr>
          <p:nvPr/>
        </p:nvPicPr>
        <p:blipFill>
          <a:blip r:embed="rId3"/>
          <a:stretch>
            <a:fillRect/>
          </a:stretch>
        </p:blipFill>
        <p:spPr>
          <a:xfrm>
            <a:off x="5798495" y="4302086"/>
            <a:ext cx="595010" cy="595010"/>
          </a:xfrm>
          <a:prstGeom prst="rect">
            <a:avLst/>
          </a:prstGeom>
        </p:spPr>
      </p:pic>
      <p:pic>
        <p:nvPicPr>
          <p:cNvPr id="8" name="Picture 7" descr="A blue hexagons with white dots&#10;&#10;Description automatically generated">
            <a:extLst>
              <a:ext uri="{FF2B5EF4-FFF2-40B4-BE49-F238E27FC236}">
                <a16:creationId xmlns:a16="http://schemas.microsoft.com/office/drawing/2014/main" id="{C99E33EE-3E8B-F1AD-3DC4-A736133E6EFB}"/>
              </a:ext>
            </a:extLst>
          </p:cNvPr>
          <p:cNvPicPr>
            <a:picLocks noChangeAspect="1"/>
          </p:cNvPicPr>
          <p:nvPr/>
        </p:nvPicPr>
        <p:blipFill>
          <a:blip r:embed="rId4"/>
          <a:stretch>
            <a:fillRect/>
          </a:stretch>
        </p:blipFill>
        <p:spPr>
          <a:xfrm>
            <a:off x="5798495" y="2389004"/>
            <a:ext cx="595010" cy="595010"/>
          </a:xfrm>
          <a:prstGeom prst="rect">
            <a:avLst/>
          </a:prstGeom>
        </p:spPr>
      </p:pic>
      <p:pic>
        <p:nvPicPr>
          <p:cNvPr id="9" name="Picture 8" descr="A green eye with a white circle and a white circle&#10;&#10;Description automatically generated">
            <a:extLst>
              <a:ext uri="{FF2B5EF4-FFF2-40B4-BE49-F238E27FC236}">
                <a16:creationId xmlns:a16="http://schemas.microsoft.com/office/drawing/2014/main" id="{D18874FF-45F8-50EE-55FA-B5F49B229FEE}"/>
              </a:ext>
            </a:extLst>
          </p:cNvPr>
          <p:cNvPicPr>
            <a:picLocks noChangeAspect="1"/>
          </p:cNvPicPr>
          <p:nvPr/>
        </p:nvPicPr>
        <p:blipFill>
          <a:blip r:embed="rId5"/>
          <a:stretch>
            <a:fillRect/>
          </a:stretch>
        </p:blipFill>
        <p:spPr>
          <a:xfrm>
            <a:off x="5798495" y="3345545"/>
            <a:ext cx="595010" cy="595010"/>
          </a:xfrm>
          <a:prstGeom prst="rect">
            <a:avLst/>
          </a:prstGeom>
        </p:spPr>
      </p:pic>
      <p:pic>
        <p:nvPicPr>
          <p:cNvPr id="10" name="Picture 9" descr="A red lines and white dots&#10;&#10;Description automatically generated">
            <a:extLst>
              <a:ext uri="{FF2B5EF4-FFF2-40B4-BE49-F238E27FC236}">
                <a16:creationId xmlns:a16="http://schemas.microsoft.com/office/drawing/2014/main" id="{50DF23D5-CE63-05B0-E635-779F8F36892B}"/>
              </a:ext>
            </a:extLst>
          </p:cNvPr>
          <p:cNvPicPr>
            <a:picLocks noChangeAspect="1"/>
          </p:cNvPicPr>
          <p:nvPr/>
        </p:nvPicPr>
        <p:blipFill>
          <a:blip r:embed="rId6"/>
          <a:stretch>
            <a:fillRect/>
          </a:stretch>
        </p:blipFill>
        <p:spPr>
          <a:xfrm>
            <a:off x="5798495" y="1432463"/>
            <a:ext cx="595010" cy="595010"/>
          </a:xfrm>
          <a:prstGeom prst="rect">
            <a:avLst/>
          </a:prstGeom>
        </p:spPr>
      </p:pic>
      <p:pic>
        <p:nvPicPr>
          <p:cNvPr id="12" name="Picture 11" descr="A purple circle with white dots and lines&#10;&#10;Description automatically generated">
            <a:extLst>
              <a:ext uri="{FF2B5EF4-FFF2-40B4-BE49-F238E27FC236}">
                <a16:creationId xmlns:a16="http://schemas.microsoft.com/office/drawing/2014/main" id="{EEFBBA0F-CAA2-FE6C-C7F7-A1D3A743B450}"/>
              </a:ext>
            </a:extLst>
          </p:cNvPr>
          <p:cNvPicPr>
            <a:picLocks noChangeAspect="1"/>
          </p:cNvPicPr>
          <p:nvPr/>
        </p:nvPicPr>
        <p:blipFill>
          <a:blip r:embed="rId7"/>
          <a:stretch>
            <a:fillRect/>
          </a:stretch>
        </p:blipFill>
        <p:spPr>
          <a:xfrm>
            <a:off x="7795749" y="5232962"/>
            <a:ext cx="676508" cy="676508"/>
          </a:xfrm>
          <a:prstGeom prst="rect">
            <a:avLst/>
          </a:prstGeom>
        </p:spPr>
      </p:pic>
      <p:pic>
        <p:nvPicPr>
          <p:cNvPr id="14" name="Picture 13" descr="A blue hexagon with white lines and dots&#10;&#10;Description automatically generated">
            <a:extLst>
              <a:ext uri="{FF2B5EF4-FFF2-40B4-BE49-F238E27FC236}">
                <a16:creationId xmlns:a16="http://schemas.microsoft.com/office/drawing/2014/main" id="{E8F92D6F-85CF-A88A-EB38-4A7DA58F4D12}"/>
              </a:ext>
            </a:extLst>
          </p:cNvPr>
          <p:cNvPicPr>
            <a:picLocks noChangeAspect="1"/>
          </p:cNvPicPr>
          <p:nvPr/>
        </p:nvPicPr>
        <p:blipFill>
          <a:blip r:embed="rId8"/>
          <a:stretch>
            <a:fillRect/>
          </a:stretch>
        </p:blipFill>
        <p:spPr>
          <a:xfrm>
            <a:off x="7795749" y="4273864"/>
            <a:ext cx="676508" cy="676508"/>
          </a:xfrm>
          <a:prstGeom prst="rect">
            <a:avLst/>
          </a:prstGeom>
        </p:spPr>
      </p:pic>
      <p:pic>
        <p:nvPicPr>
          <p:cNvPr id="15" name="Picture 14" descr="A logo of a hexagon&#10;&#10;Description automatically generated">
            <a:extLst>
              <a:ext uri="{FF2B5EF4-FFF2-40B4-BE49-F238E27FC236}">
                <a16:creationId xmlns:a16="http://schemas.microsoft.com/office/drawing/2014/main" id="{751D62EC-F44C-01FB-EA27-637DDCAC20C6}"/>
              </a:ext>
            </a:extLst>
          </p:cNvPr>
          <p:cNvPicPr>
            <a:picLocks noChangeAspect="1"/>
          </p:cNvPicPr>
          <p:nvPr/>
        </p:nvPicPr>
        <p:blipFill>
          <a:blip r:embed="rId9"/>
          <a:stretch>
            <a:fillRect/>
          </a:stretch>
        </p:blipFill>
        <p:spPr>
          <a:xfrm>
            <a:off x="7795749" y="2355668"/>
            <a:ext cx="676508" cy="676508"/>
          </a:xfrm>
          <a:prstGeom prst="rect">
            <a:avLst/>
          </a:prstGeom>
        </p:spPr>
      </p:pic>
      <p:pic>
        <p:nvPicPr>
          <p:cNvPr id="17" name="Picture 16" descr="A green circle with a white eye and a white circle with a black background&#10;&#10;Description automatically generated">
            <a:extLst>
              <a:ext uri="{FF2B5EF4-FFF2-40B4-BE49-F238E27FC236}">
                <a16:creationId xmlns:a16="http://schemas.microsoft.com/office/drawing/2014/main" id="{385721F2-E35D-CB05-5FFF-02CBCECD9A2E}"/>
              </a:ext>
            </a:extLst>
          </p:cNvPr>
          <p:cNvPicPr>
            <a:picLocks noChangeAspect="1"/>
          </p:cNvPicPr>
          <p:nvPr/>
        </p:nvPicPr>
        <p:blipFill>
          <a:blip r:embed="rId10"/>
          <a:stretch>
            <a:fillRect/>
          </a:stretch>
        </p:blipFill>
        <p:spPr>
          <a:xfrm>
            <a:off x="7795748" y="3314766"/>
            <a:ext cx="676508" cy="676508"/>
          </a:xfrm>
          <a:prstGeom prst="rect">
            <a:avLst/>
          </a:prstGeom>
        </p:spPr>
      </p:pic>
      <p:pic>
        <p:nvPicPr>
          <p:cNvPr id="18" name="Picture 17" descr="A red circle with white dots and lines&#10;&#10;Description automatically generated">
            <a:extLst>
              <a:ext uri="{FF2B5EF4-FFF2-40B4-BE49-F238E27FC236}">
                <a16:creationId xmlns:a16="http://schemas.microsoft.com/office/drawing/2014/main" id="{733CF387-32CF-7761-6869-A78D98330D66}"/>
              </a:ext>
            </a:extLst>
          </p:cNvPr>
          <p:cNvPicPr>
            <a:picLocks noChangeAspect="1"/>
          </p:cNvPicPr>
          <p:nvPr/>
        </p:nvPicPr>
        <p:blipFill>
          <a:blip r:embed="rId11"/>
          <a:stretch>
            <a:fillRect/>
          </a:stretch>
        </p:blipFill>
        <p:spPr>
          <a:xfrm>
            <a:off x="7795749" y="1396570"/>
            <a:ext cx="676508" cy="676508"/>
          </a:xfrm>
          <a:prstGeom prst="rect">
            <a:avLst/>
          </a:prstGeom>
        </p:spPr>
      </p:pic>
    </p:spTree>
    <p:extLst>
      <p:ext uri="{BB962C8B-B14F-4D97-AF65-F5344CB8AC3E}">
        <p14:creationId xmlns:p14="http://schemas.microsoft.com/office/powerpoint/2010/main" val="880722672"/>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6522676-9d5d-4c93-bc87-501c8cb86033" xsi:nil="true"/>
    <lcf76f155ced4ddcb4097134ff3c332f xmlns="bb4d6d32-6586-43b9-b010-b256dfc70333">
      <Terms xmlns="http://schemas.microsoft.com/office/infopath/2007/PartnerControls"/>
    </lcf76f155ced4ddcb4097134ff3c332f>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Props1.xml><?xml version="1.0" encoding="utf-8"?>
<ds:datastoreItem xmlns:ds="http://schemas.openxmlformats.org/officeDocument/2006/customXml" ds:itemID="{6AD73720-C4D2-45B4-8577-5FB24C682128}"/>
</file>

<file path=customXml/itemProps2.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3.xml><?xml version="1.0" encoding="utf-8"?>
<ds:datastoreItem xmlns:ds="http://schemas.openxmlformats.org/officeDocument/2006/customXml" ds:itemID="{F76851C3-F873-4A96-B5BC-7136D9E58DCC}">
  <ds:schemaRefs>
    <ds:schemaRef ds:uri="http://schemas.microsoft.com/office/infopath/2007/PartnerControls"/>
    <ds:schemaRef ds:uri="http://schemas.microsoft.com/office/2006/documentManagement/types"/>
    <ds:schemaRef ds:uri="9a1af113-e398-48b7-9b47-ea440c1fc820"/>
    <ds:schemaRef ds:uri="http://schemas.microsoft.com/office/2006/metadata/properties"/>
    <ds:schemaRef ds:uri="http://schemas.openxmlformats.org/package/2006/metadata/core-properties"/>
    <ds:schemaRef ds:uri="5d0c6a66-3c3b-4572-a556-6bba72b126b7"/>
    <ds:schemaRef ds:uri="http://purl.org/dc/elements/1.1/"/>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20879</TotalTime>
  <Words>535</Words>
  <Application>Microsoft Office PowerPoint</Application>
  <PresentationFormat>Widescreen</PresentationFormat>
  <Paragraphs>45</Paragraphs>
  <Slides>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Avenir Book</vt:lpstr>
      <vt:lpstr>Calibri</vt:lpstr>
      <vt:lpstr>Avenir Next LT Pro</vt:lpstr>
      <vt:lpstr>Avenir Black</vt:lpstr>
      <vt:lpstr>Mercury Display</vt:lpstr>
      <vt:lpstr>Avenir Next LT Pro Demi</vt:lpstr>
      <vt:lpstr>Arial</vt:lpstr>
      <vt:lpstr>The Bridge Theme - V01</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Volpi, Alissa</cp:lastModifiedBy>
  <cp:revision>105</cp:revision>
  <dcterms:created xsi:type="dcterms:W3CDTF">2023-12-12T06:48:12Z</dcterms:created>
  <dcterms:modified xsi:type="dcterms:W3CDTF">2024-08-07T13:47:02Z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